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134805188" r:id="rId2"/>
    <p:sldId id="256" r:id="rId3"/>
    <p:sldId id="213480518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93B7"/>
    <a:srgbClr val="092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Bass" userId="98af45d0b5464b1b" providerId="LiveId" clId="{582EC7C9-C696-4BA2-A74E-12AF4C83B6A6}"/>
    <pc:docChg chg="modSld">
      <pc:chgData name="Chris Bass" userId="98af45d0b5464b1b" providerId="LiveId" clId="{582EC7C9-C696-4BA2-A74E-12AF4C83B6A6}" dt="2024-03-22T12:29:56.343" v="57" actId="20577"/>
      <pc:docMkLst>
        <pc:docMk/>
      </pc:docMkLst>
      <pc:sldChg chg="modSp mod">
        <pc:chgData name="Chris Bass" userId="98af45d0b5464b1b" providerId="LiveId" clId="{582EC7C9-C696-4BA2-A74E-12AF4C83B6A6}" dt="2024-03-22T12:29:56.343" v="57" actId="20577"/>
        <pc:sldMkLst>
          <pc:docMk/>
          <pc:sldMk cId="3947896402" sldId="2134805188"/>
        </pc:sldMkLst>
        <pc:spChg chg="mod">
          <ac:chgData name="Chris Bass" userId="98af45d0b5464b1b" providerId="LiveId" clId="{582EC7C9-C696-4BA2-A74E-12AF4C83B6A6}" dt="2024-03-22T12:29:56.343" v="57" actId="20577"/>
          <ac:spMkLst>
            <pc:docMk/>
            <pc:sldMk cId="3947896402" sldId="2134805188"/>
            <ac:spMk id="2" creationId="{AE1D721C-50C0-4DDD-2F54-182B8CF3EA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6CDC7-D527-4413-BACF-1CE09A3BB0AE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41CE1-B811-4A7F-8638-5576E6384D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154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Generative AI Opportunity radar for Bid Response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134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60E4B-867C-7C5B-C3ED-01B352E10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F671AC-6819-92BD-085B-FD735E687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6F6C6-8D8A-A40F-BEF7-45AE2BE10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9777F-F961-F8CF-C6D6-A36FF6DFA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52335-0952-560A-AE43-FB89FC0B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7688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2AA3-464E-D0B2-563C-6E8EAD9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BB5DD8-6FB4-4036-D4A0-AE40569CB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3F4F8-FD5A-9F0F-BFDC-85BA5353D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26CD2-3A42-D5F5-F8B0-3DFEB7641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73333-CE3A-07EB-679B-2DDA6EE8C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552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5706EC-A691-4504-9CBB-642B10341E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7A2EC8-119D-C6AB-5123-5DC3FFCBD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60A36-7DE2-7CBD-FB81-F67EB0B0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77DED-09CA-08C3-0961-5536F350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38AD-84A0-F6D2-5427-3ED8EE857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7625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-Type2C_Text &amp; special bullets w/o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25822" y="1198563"/>
            <a:ext cx="11442315" cy="4988481"/>
          </a:xfrm>
          <a:prstGeom prst="rect">
            <a:avLst/>
          </a:prstGeom>
        </p:spPr>
        <p:txBody>
          <a:bodyPr/>
          <a:lstStyle>
            <a:lvl1pPr marL="285750" indent="-285750">
              <a:buFontTx/>
              <a:buBlip>
                <a:blip r:embed="rId2"/>
              </a:buBlip>
              <a:defRPr sz="1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581025" indent="-290513">
              <a:buFontTx/>
              <a:buBlip>
                <a:blip r:embed="rId2"/>
              </a:buBlip>
              <a:tabLst/>
              <a:defRPr sz="14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803275" indent="-222250">
              <a:buFontTx/>
              <a:buBlip>
                <a:blip r:embed="rId2"/>
              </a:buBlip>
              <a:tabLst/>
              <a:defRPr sz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071563" indent="-222250">
              <a:buFontTx/>
              <a:buBlip>
                <a:blip r:embed="rId2"/>
              </a:buBlip>
              <a:tabLst/>
              <a:defRPr sz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 marL="1339850" indent="-222250">
              <a:buFontTx/>
              <a:buBlip>
                <a:blip r:embed="rId2"/>
              </a:buBlip>
              <a:tabLst/>
              <a:defRPr sz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25822" y="148859"/>
            <a:ext cx="11442315" cy="741231"/>
          </a:xfrm>
          <a:prstGeom prst="rect">
            <a:avLst/>
          </a:prstGeom>
        </p:spPr>
        <p:txBody>
          <a:bodyPr anchor="b"/>
          <a:lstStyle>
            <a:lvl1pPr algn="ctr">
              <a:defRPr sz="360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MAIN TITLE</a:t>
            </a:r>
          </a:p>
        </p:txBody>
      </p:sp>
      <p:sp>
        <p:nvSpPr>
          <p:cNvPr id="6" name="Google Shape;22;p65"/>
          <p:cNvSpPr txBox="1"/>
          <p:nvPr userDrawn="1"/>
        </p:nvSpPr>
        <p:spPr>
          <a:xfrm>
            <a:off x="10766000" y="6489700"/>
            <a:ext cx="1020445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360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en-CA" sz="1200" b="0" i="0" u="none" strike="noStrike" cap="none" dirty="0">
                <a:solidFill>
                  <a:srgbClr val="092E4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fld id="{4562F291-D49B-6546-989B-694961F2A5DA}" type="slidenum">
              <a:rPr lang="en-CA" sz="1000" b="0" i="0" u="none" strike="noStrike" cap="none" dirty="0">
                <a:solidFill>
                  <a:srgbClr val="092E4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092E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24;p65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10166560" y="6612890"/>
            <a:ext cx="812800" cy="142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556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F7D69-B023-4EF0-15DB-6A8E7357D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71F60-084B-0AC0-9609-DE4BCFEB7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3924-4CB2-60FC-9E7B-3B7FC1A4E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6571A-66B2-1D76-C0CB-B86E86E2B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2B673-4EAF-4901-AF24-DD2457D4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995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EFD0C-110B-71DE-82DE-8D472007F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A0BE-77DE-186A-E74F-7B6D015B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E78B7-EA4F-6E49-34EC-7CBF1EC2C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473D8-7ABC-D1DC-8FC3-A525C08C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8C730-258D-865F-A4DD-7BF4A5AA4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652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88899-C4FA-CEAF-B31B-EF0C0B073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3C564-CA95-8B90-0A9C-2A027806C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E1891-9730-6483-CDB3-2B204A016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F66EC-47B9-B7FB-473F-2BD3060F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515C1B-5298-E92C-8588-4D71A3C14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A0C03-3FA1-6CAE-0A1E-5F5DB9DF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72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ABE87-1A05-4EAC-4DDB-2C7E66ACC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9EECD7-7C56-2801-6CE6-DE0617BDA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373983-5077-381D-E4A7-8012E366C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6FCAF0-90F1-24F8-33FB-CE91989D2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70024F-0773-F4D2-8EC7-E59236C9AA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03A4FB-69CA-1F10-A28B-EC69BD94F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BC7815-B119-89E1-0D1C-92256B336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466BD7-2C47-81F9-BC46-C36981C5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828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2C632-C539-012A-BBD3-3E27D184B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943CA-6091-3BF7-BAB7-E960D0986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92FAD-C33B-CFDB-C13F-CD6D57CBB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63BFA-0BDA-A4A5-9133-88760A03A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919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87B8CB-14BF-3231-D8D7-F1A0A0AE4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F15DE6-DE21-EEDD-B442-7974744E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7A6079-F221-25E4-A535-FBE55911C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530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D8E5-6387-209C-081F-1BF9C8C74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1039A-C9E1-1F58-A91E-DD5F30169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71F670-8330-F19B-84E4-57E325428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5A4DC-B3F1-F37D-57D7-B1C0885AD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25645-E0C7-533E-4AAD-E1FE0EA8C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709A9-73AD-C711-5C25-A372863CA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289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56D46-7086-8DF4-2FD8-41866B8E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FDA181-AD6B-6044-AAF2-F806635C67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01E627-CCCE-086F-F309-935EDDA453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A6D372-D8CA-0E78-473A-334D729EF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DE86E-E9F6-FFE9-211D-6CB90498C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0AC46-667D-8E74-D61C-DC2691A4F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411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F6C512-6D2C-9492-B94C-B83766702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D04C81-40C5-F849-69B0-45D4F9106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992FA-5D2B-5EF3-F113-153D5C7124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CC6651-63B5-4AF0-A1F6-F68803FED064}" type="datetimeFigureOut">
              <a:rPr lang="en-CA" smtClean="0"/>
              <a:t>2024-03-22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BA916-03B3-751D-8CB9-63656F07A7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100A5-4AFF-2AB9-15EE-91AEF60FE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78F4ED-746B-4D85-AF45-BC14C5EF8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626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1D721C-50C0-4DDD-2F54-182B8CF3EA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Create an infographic  called "Generative AI Opportunity Radar for Bid Response". (see slide 3). </a:t>
            </a:r>
          </a:p>
          <a:p>
            <a:r>
              <a:rPr lang="en-US" dirty="0">
                <a:solidFill>
                  <a:schemeClr val="tx1"/>
                </a:solidFill>
              </a:rPr>
              <a:t>I want to use it on social media (LinkedIn and Website). </a:t>
            </a:r>
          </a:p>
          <a:p>
            <a:r>
              <a:rPr lang="en-US" dirty="0">
                <a:solidFill>
                  <a:schemeClr val="tx1"/>
                </a:solidFill>
              </a:rPr>
              <a:t>I want the file to be scalable without loss of qualify</a:t>
            </a:r>
          </a:p>
          <a:p>
            <a:r>
              <a:rPr lang="en-US" dirty="0">
                <a:solidFill>
                  <a:schemeClr val="tx1"/>
                </a:solidFill>
              </a:rPr>
              <a:t>I added 2 inspiration graphics in my brief (see slide 2).</a:t>
            </a:r>
          </a:p>
          <a:p>
            <a:r>
              <a:rPr lang="en-US" dirty="0">
                <a:solidFill>
                  <a:schemeClr val="tx1"/>
                </a:solidFill>
              </a:rPr>
              <a:t>I want to use blue and grey as the main color. The blue colors I use in my logo are: </a:t>
            </a:r>
          </a:p>
          <a:p>
            <a:pPr lvl="1"/>
            <a:r>
              <a:rPr lang="en-US" b="1" dirty="0">
                <a:solidFill>
                  <a:srgbClr val="0A93B7"/>
                </a:solidFill>
              </a:rPr>
              <a:t>0a93b7</a:t>
            </a:r>
            <a:r>
              <a:rPr lang="en-US" b="1" dirty="0"/>
              <a:t> </a:t>
            </a:r>
            <a:r>
              <a:rPr lang="en-US" b="1" dirty="0">
                <a:solidFill>
                  <a:srgbClr val="0A93B7"/>
                </a:solidFill>
              </a:rPr>
              <a:t>for light blue </a:t>
            </a:r>
          </a:p>
          <a:p>
            <a:pPr lvl="1"/>
            <a:r>
              <a:rPr lang="en-US" b="1" dirty="0">
                <a:solidFill>
                  <a:srgbClr val="092E40"/>
                </a:solidFill>
              </a:rPr>
              <a:t>092e40 for dark blue.</a:t>
            </a:r>
          </a:p>
          <a:p>
            <a:r>
              <a:rPr lang="en-US" dirty="0">
                <a:solidFill>
                  <a:schemeClr val="tx1"/>
                </a:solidFill>
              </a:rPr>
              <a:t>You can use other colors as you see fit; you don’t have to use the logo colors only.</a:t>
            </a:r>
          </a:p>
          <a:p>
            <a:r>
              <a:rPr lang="en-US" dirty="0">
                <a:solidFill>
                  <a:schemeClr val="tx1"/>
                </a:solidFill>
              </a:rPr>
              <a:t>I want to add my logo on the infographic. (I also uploaded my company logos)</a:t>
            </a:r>
          </a:p>
          <a:p>
            <a:r>
              <a:rPr lang="en-US" dirty="0">
                <a:solidFill>
                  <a:schemeClr val="tx1"/>
                </a:solidFill>
              </a:rPr>
              <a:t>My logo fonts are Trojan Pro Bold and Gotham Medium font. You don’t have to use the same fonts as the logo, you can use other fonts as you see appropriate.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8DA85F-6EF6-D382-1459-35FF3E88B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4789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E02B3C-99CB-2D0E-64CB-8E932BF2A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68" y="1242746"/>
            <a:ext cx="5287113" cy="38200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AC8C64-A92E-DB4A-6903-30DE5A268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454" y="1519009"/>
            <a:ext cx="3886742" cy="3543795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4BA08CFB-89A3-01BA-004C-D901BA4675AD}"/>
              </a:ext>
            </a:extLst>
          </p:cNvPr>
          <p:cNvSpPr txBox="1">
            <a:spLocks/>
          </p:cNvSpPr>
          <p:nvPr/>
        </p:nvSpPr>
        <p:spPr>
          <a:xfrm>
            <a:off x="325822" y="148859"/>
            <a:ext cx="11442315" cy="74123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Inspirations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257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A95840B-2E53-B47E-A3C9-B36BBF330FC7}"/>
              </a:ext>
            </a:extLst>
          </p:cNvPr>
          <p:cNvSpPr/>
          <p:nvPr/>
        </p:nvSpPr>
        <p:spPr>
          <a:xfrm>
            <a:off x="3413050" y="1216904"/>
            <a:ext cx="5040000" cy="5040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F24CC33-084A-7706-3958-89F1FF436DB5}"/>
              </a:ext>
            </a:extLst>
          </p:cNvPr>
          <p:cNvCxnSpPr>
            <a:stCxn id="4" idx="2"/>
            <a:endCxn id="4" idx="6"/>
          </p:cNvCxnSpPr>
          <p:nvPr/>
        </p:nvCxnSpPr>
        <p:spPr>
          <a:xfrm>
            <a:off x="3413050" y="3736904"/>
            <a:ext cx="5040000" cy="0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8540AA-691F-34EC-D22F-E62169ADE7BE}"/>
              </a:ext>
            </a:extLst>
          </p:cNvPr>
          <p:cNvCxnSpPr>
            <a:cxnSpLocks/>
            <a:stCxn id="4" idx="0"/>
            <a:endCxn id="4" idx="4"/>
          </p:cNvCxnSpPr>
          <p:nvPr/>
        </p:nvCxnSpPr>
        <p:spPr>
          <a:xfrm>
            <a:off x="5933050" y="1216904"/>
            <a:ext cx="0" cy="5040000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A7129E9-2DC3-EC26-45F6-63E3677D3C2B}"/>
              </a:ext>
            </a:extLst>
          </p:cNvPr>
          <p:cNvSpPr txBox="1"/>
          <p:nvPr/>
        </p:nvSpPr>
        <p:spPr>
          <a:xfrm>
            <a:off x="8565932" y="3475698"/>
            <a:ext cx="3469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Task Automation</a:t>
            </a:r>
          </a:p>
          <a:p>
            <a:r>
              <a:rPr lang="en-US" sz="1600" b="1" dirty="0"/>
              <a:t>(foundational use)</a:t>
            </a:r>
            <a:endParaRPr lang="en-CA" sz="1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3E8FB8-C2C9-2DAE-F800-D0ADD78EC9B7}"/>
              </a:ext>
            </a:extLst>
          </p:cNvPr>
          <p:cNvSpPr txBox="1"/>
          <p:nvPr/>
        </p:nvSpPr>
        <p:spPr>
          <a:xfrm>
            <a:off x="700514" y="3471555"/>
            <a:ext cx="3313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Insights generation </a:t>
            </a:r>
          </a:p>
          <a:p>
            <a:r>
              <a:rPr lang="en-US" sz="1600" b="1" dirty="0"/>
              <a:t>(Transformative application) </a:t>
            </a:r>
            <a:endParaRPr lang="en-CA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314DC4-2B1F-68C1-9367-8EEC1D2C61AC}"/>
              </a:ext>
            </a:extLst>
          </p:cNvPr>
          <p:cNvSpPr txBox="1"/>
          <p:nvPr/>
        </p:nvSpPr>
        <p:spPr>
          <a:xfrm>
            <a:off x="4780432" y="800966"/>
            <a:ext cx="243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Process enhancement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5BB285-E350-7E21-C4C5-9E63D3BA0947}"/>
              </a:ext>
            </a:extLst>
          </p:cNvPr>
          <p:cNvSpPr txBox="1"/>
          <p:nvPr/>
        </p:nvSpPr>
        <p:spPr>
          <a:xfrm>
            <a:off x="4836104" y="6256904"/>
            <a:ext cx="2193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Strategy Enablement</a:t>
            </a:r>
            <a:endParaRPr lang="en-CA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5F509B4-4960-8661-B50F-34D55D6E47A8}"/>
              </a:ext>
            </a:extLst>
          </p:cNvPr>
          <p:cNvSpPr/>
          <p:nvPr/>
        </p:nvSpPr>
        <p:spPr>
          <a:xfrm>
            <a:off x="3767467" y="1583462"/>
            <a:ext cx="4356000" cy="43560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4989D6-A686-183F-5AC9-5BAE0BEF52D1}"/>
              </a:ext>
            </a:extLst>
          </p:cNvPr>
          <p:cNvSpPr txBox="1"/>
          <p:nvPr/>
        </p:nvSpPr>
        <p:spPr>
          <a:xfrm rot="3027061">
            <a:off x="6128799" y="2092257"/>
            <a:ext cx="2382405" cy="997724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dirty="0"/>
              <a:t>Proposal Development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95956D-285A-F159-2B8D-AAF3A611D9E5}"/>
              </a:ext>
            </a:extLst>
          </p:cNvPr>
          <p:cNvSpPr txBox="1"/>
          <p:nvPr/>
        </p:nvSpPr>
        <p:spPr>
          <a:xfrm rot="19132541">
            <a:off x="5953830" y="4387665"/>
            <a:ext cx="2382405" cy="125486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dirty="0"/>
              <a:t>Proposal Strategy</a:t>
            </a:r>
            <a:endParaRPr lang="en-C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E65B7B-5CFD-1763-E08E-0289DF4E52A8}"/>
              </a:ext>
            </a:extLst>
          </p:cNvPr>
          <p:cNvSpPr txBox="1"/>
          <p:nvPr/>
        </p:nvSpPr>
        <p:spPr>
          <a:xfrm rot="19057183">
            <a:off x="3507442" y="1938514"/>
            <a:ext cx="2382405" cy="1192283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dirty="0"/>
              <a:t>Decision Support</a:t>
            </a:r>
            <a:endParaRPr lang="en-CA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8D3947-B442-F572-0B3F-20FB14119E2C}"/>
              </a:ext>
            </a:extLst>
          </p:cNvPr>
          <p:cNvSpPr txBox="1"/>
          <p:nvPr/>
        </p:nvSpPr>
        <p:spPr>
          <a:xfrm rot="3113988">
            <a:off x="3379687" y="4171103"/>
            <a:ext cx="2382405" cy="125486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dirty="0"/>
              <a:t>Capture Strategy</a:t>
            </a:r>
            <a:endParaRPr lang="en-CA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A7A138-5127-91BD-883F-F088B5DF0484}"/>
              </a:ext>
            </a:extLst>
          </p:cNvPr>
          <p:cNvSpPr txBox="1"/>
          <p:nvPr/>
        </p:nvSpPr>
        <p:spPr>
          <a:xfrm>
            <a:off x="4150547" y="3892165"/>
            <a:ext cx="23737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Capture Plan 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SWOT Analysis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Customer Hot Buttons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Customer Intelligence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Competitive Intelligence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Value Proposition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CA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A09B70-E079-B982-CAB3-4C9CC27108FE}"/>
              </a:ext>
            </a:extLst>
          </p:cNvPr>
          <p:cNvSpPr txBox="1"/>
          <p:nvPr/>
        </p:nvSpPr>
        <p:spPr>
          <a:xfrm>
            <a:off x="6003977" y="3892165"/>
            <a:ext cx="2373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Proposal plan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Proposal outline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Differentiators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Win Theme extraction</a:t>
            </a:r>
          </a:p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Key messages extraction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CA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C926C4-BA3C-E22F-DB77-9E781D3CABF8}"/>
              </a:ext>
            </a:extLst>
          </p:cNvPr>
          <p:cNvSpPr txBox="1"/>
          <p:nvPr/>
        </p:nvSpPr>
        <p:spPr>
          <a:xfrm>
            <a:off x="5951435" y="1784747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Company profile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E748F3-11B8-AE7D-F719-CB03B30F7A2E}"/>
              </a:ext>
            </a:extLst>
          </p:cNvPr>
          <p:cNvSpPr txBox="1"/>
          <p:nvPr/>
        </p:nvSpPr>
        <p:spPr>
          <a:xfrm>
            <a:off x="5951435" y="3042995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Executive 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DBB5D4-FCCC-D19E-5645-B6AAA3DC2688}"/>
              </a:ext>
            </a:extLst>
          </p:cNvPr>
          <p:cNvSpPr txBox="1"/>
          <p:nvPr/>
        </p:nvSpPr>
        <p:spPr>
          <a:xfrm>
            <a:off x="5951435" y="2413871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Technical 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8B301-BF58-62C2-224B-9ABD3A2F887F}"/>
              </a:ext>
            </a:extLst>
          </p:cNvPr>
          <p:cNvSpPr txBox="1"/>
          <p:nvPr/>
        </p:nvSpPr>
        <p:spPr>
          <a:xfrm>
            <a:off x="5951435" y="2204163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Past Performance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BC03D4-5B22-28B7-3280-68CBD90715FD}"/>
              </a:ext>
            </a:extLst>
          </p:cNvPr>
          <p:cNvSpPr txBox="1"/>
          <p:nvPr/>
        </p:nvSpPr>
        <p:spPr>
          <a:xfrm>
            <a:off x="5951435" y="1994455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CV and Resumes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0626BF-491F-B0F7-679E-07937A4EEECB}"/>
              </a:ext>
            </a:extLst>
          </p:cNvPr>
          <p:cNvSpPr txBox="1"/>
          <p:nvPr/>
        </p:nvSpPr>
        <p:spPr>
          <a:xfrm>
            <a:off x="5951435" y="2623579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Compliance Matrix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BDE30C-0CC6-5A5F-9D71-2AE89A90F5B5}"/>
              </a:ext>
            </a:extLst>
          </p:cNvPr>
          <p:cNvSpPr txBox="1"/>
          <p:nvPr/>
        </p:nvSpPr>
        <p:spPr>
          <a:xfrm>
            <a:off x="5951435" y="2833287"/>
            <a:ext cx="15184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Statement of Work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76FB60-E0E9-35F0-5B8D-765153B39ED7}"/>
              </a:ext>
            </a:extLst>
          </p:cNvPr>
          <p:cNvSpPr txBox="1"/>
          <p:nvPr/>
        </p:nvSpPr>
        <p:spPr>
          <a:xfrm>
            <a:off x="5951435" y="3252703"/>
            <a:ext cx="1797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Security Questionnaires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64F4F3-17B7-CD32-AF4C-6DF38BF2D074}"/>
              </a:ext>
            </a:extLst>
          </p:cNvPr>
          <p:cNvSpPr txBox="1"/>
          <p:nvPr/>
        </p:nvSpPr>
        <p:spPr>
          <a:xfrm>
            <a:off x="5951435" y="3462409"/>
            <a:ext cx="20136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Due Diligence Questionnaires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970C95-F728-B90D-2CB6-62A114B77FD0}"/>
              </a:ext>
            </a:extLst>
          </p:cNvPr>
          <p:cNvSpPr txBox="1"/>
          <p:nvPr/>
        </p:nvSpPr>
        <p:spPr>
          <a:xfrm>
            <a:off x="4474306" y="2045940"/>
            <a:ext cx="2373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Bid/No Bid Analysis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1B9EA9-21AF-DFD6-CEE6-DB8F6F983EA7}"/>
              </a:ext>
            </a:extLst>
          </p:cNvPr>
          <p:cNvSpPr txBox="1"/>
          <p:nvPr/>
        </p:nvSpPr>
        <p:spPr>
          <a:xfrm>
            <a:off x="4398979" y="2324955"/>
            <a:ext cx="2373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Bid Qualification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A00275-7455-144F-50C5-1D4CB5152FA6}"/>
              </a:ext>
            </a:extLst>
          </p:cNvPr>
          <p:cNvSpPr txBox="1"/>
          <p:nvPr/>
        </p:nvSpPr>
        <p:spPr>
          <a:xfrm>
            <a:off x="4146935" y="2532404"/>
            <a:ext cx="2373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Opportunity assessment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9035A0-DF2C-3C8E-3F04-001B1F9FC787}"/>
              </a:ext>
            </a:extLst>
          </p:cNvPr>
          <p:cNvSpPr txBox="1"/>
          <p:nvPr/>
        </p:nvSpPr>
        <p:spPr>
          <a:xfrm>
            <a:off x="4020512" y="2791500"/>
            <a:ext cx="2373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accent2">
                    <a:lumMod val="75000"/>
                  </a:schemeClr>
                </a:solidFill>
              </a:rPr>
              <a:t>Win Probability modeling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37E9E19-6A46-BCEF-CF9B-80BEE1E8E13E}"/>
              </a:ext>
            </a:extLst>
          </p:cNvPr>
          <p:cNvSpPr txBox="1"/>
          <p:nvPr/>
        </p:nvSpPr>
        <p:spPr>
          <a:xfrm>
            <a:off x="3858513" y="3425541"/>
            <a:ext cx="1974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accent2">
                    <a:lumMod val="75000"/>
                  </a:schemeClr>
                </a:solidFill>
              </a:rPr>
              <a:t>Compliance assessment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20EFBF-9568-D3AE-2A1E-3508EAEA1BF9}"/>
              </a:ext>
            </a:extLst>
          </p:cNvPr>
          <p:cNvSpPr txBox="1"/>
          <p:nvPr/>
        </p:nvSpPr>
        <p:spPr>
          <a:xfrm>
            <a:off x="3839361" y="3096773"/>
            <a:ext cx="2373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accent2">
                    <a:lumMod val="75000"/>
                  </a:schemeClr>
                </a:solidFill>
              </a:rPr>
              <a:t>Strategic Pricing optimization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0FA685-8E6D-D984-A450-D65C3C7C0D5B}"/>
              </a:ext>
            </a:extLst>
          </p:cNvPr>
          <p:cNvSpPr txBox="1"/>
          <p:nvPr/>
        </p:nvSpPr>
        <p:spPr>
          <a:xfrm>
            <a:off x="2743478" y="237789"/>
            <a:ext cx="696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Generative AI Opportunity radar for Bid Response</a:t>
            </a:r>
            <a:endParaRPr lang="en-CA" b="1" dirty="0"/>
          </a:p>
          <a:p>
            <a:pPr algn="ctr"/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821306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260</Words>
  <Application>Microsoft Office PowerPoint</Application>
  <PresentationFormat>Widescreen</PresentationFormat>
  <Paragraphs>50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Office Theme</vt:lpstr>
      <vt:lpstr>Instructions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Chris Bass</dc:creator>
  <cp:lastModifiedBy>Chris Bass</cp:lastModifiedBy>
  <cp:revision>1</cp:revision>
  <dcterms:created xsi:type="dcterms:W3CDTF">2024-03-22T12:06:16Z</dcterms:created>
  <dcterms:modified xsi:type="dcterms:W3CDTF">2024-03-22T12:30:02Z</dcterms:modified>
</cp:coreProperties>
</file>